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5400" cap="rnd">
              <a:noFill/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circle"/>
            <c:size val="3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glow rad="63500">
                  <a:schemeClr val="accent1">
                    <a:satMod val="175000"/>
                    <a:alpha val="25000"/>
                  </a:schemeClr>
                </a:glow>
              </a:effectLst>
            </c:spPr>
          </c:marker>
          <c:xVal>
            <c:numRef>
              <c:f>Sheet1!$A$2:$A$4</c:f>
              <c:numCache>
                <c:formatCode>General</c:formatCode>
                <c:ptCount val="3"/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5E8-412C-8951-C97B2AAEB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8340112"/>
        <c:axId val="297120992"/>
      </c:scatterChart>
      <c:valAx>
        <c:axId val="29834011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7120992"/>
        <c:crosses val="autoZero"/>
        <c:crossBetween val="midCat"/>
      </c:valAx>
      <c:valAx>
        <c:axId val="2971209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83401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5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3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65000"/>
            <a:lumOff val="35000"/>
            <a:alpha val="7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65000"/>
            <a:lumOff val="35000"/>
            <a:alpha val="2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  <a:round/>
      </a:ln>
    </cs:spPr>
    <cs:defRPr sz="1197" kern="1200"/>
    <cs:bodyPr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0ea163d4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0ea163d4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0ea163d4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0ea163d4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0ea163d4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0ea163d4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-76200" y="338175"/>
            <a:ext cx="89085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Machine Learning based Protein Classification</a:t>
            </a:r>
            <a:endParaRPr sz="360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35500" y="30373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CSCE 566 Project Idea 1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Spring 2020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Titli Sarkar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Statement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Classify proteins based on Labelled data. </a:t>
            </a:r>
            <a:endParaRPr i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Given: Protein files and their labels.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Goal: Build a model to classify proteins.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Data Format</a:t>
            </a:r>
            <a:endParaRPr dirty="0"/>
          </a:p>
        </p:txBody>
      </p:sp>
      <p:pic>
        <p:nvPicPr>
          <p:cNvPr id="67" name="Google Shape;67;p15"/>
          <p:cNvPicPr preferRelativeResize="0"/>
          <p:nvPr/>
        </p:nvPicPr>
        <p:blipFill rotWithShape="1">
          <a:blip r:embed="rId3">
            <a:alphaModFix/>
          </a:blip>
          <a:srcRect l="9632" t="8650" r="79666" b="53558"/>
          <a:stretch/>
        </p:blipFill>
        <p:spPr>
          <a:xfrm>
            <a:off x="473450" y="1219775"/>
            <a:ext cx="2227424" cy="3416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5"/>
          <p:cNvPicPr preferRelativeResize="0"/>
          <p:nvPr/>
        </p:nvPicPr>
        <p:blipFill rotWithShape="1">
          <a:blip r:embed="rId4">
            <a:alphaModFix/>
          </a:blip>
          <a:srcRect t="2955" r="7885" b="56619"/>
          <a:stretch/>
        </p:blipFill>
        <p:spPr>
          <a:xfrm>
            <a:off x="2926850" y="1219775"/>
            <a:ext cx="6079651" cy="3568626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/>
          <p:nvPr/>
        </p:nvSpPr>
        <p:spPr>
          <a:xfrm rot="10800000" flipH="1">
            <a:off x="1482775" y="2602575"/>
            <a:ext cx="1028700" cy="1365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68A2DF0-91F4-4554-BC03-804D3D3E3C1D}"/>
              </a:ext>
            </a:extLst>
          </p:cNvPr>
          <p:cNvCxnSpPr>
            <a:cxnSpLocks/>
          </p:cNvCxnSpPr>
          <p:nvPr/>
        </p:nvCxnSpPr>
        <p:spPr>
          <a:xfrm>
            <a:off x="2511475" y="2664619"/>
            <a:ext cx="41537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2B05E715-65E1-4CCB-9C0D-D37C3A67A4E9}"/>
              </a:ext>
            </a:extLst>
          </p:cNvPr>
          <p:cNvSpPr/>
          <p:nvPr/>
        </p:nvSpPr>
        <p:spPr>
          <a:xfrm>
            <a:off x="4650582" y="1535906"/>
            <a:ext cx="135731" cy="1071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85B7FA-24EB-478F-B6C9-C30F3C8BEB9B}"/>
              </a:ext>
            </a:extLst>
          </p:cNvPr>
          <p:cNvSpPr/>
          <p:nvPr/>
        </p:nvSpPr>
        <p:spPr>
          <a:xfrm>
            <a:off x="5657850" y="1535906"/>
            <a:ext cx="135731" cy="1071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AEBCF4-58AD-4E41-9FB9-88B044F2E2CE}"/>
              </a:ext>
            </a:extLst>
          </p:cNvPr>
          <p:cNvSpPr txBox="1"/>
          <p:nvPr/>
        </p:nvSpPr>
        <p:spPr>
          <a:xfrm>
            <a:off x="4468416" y="962342"/>
            <a:ext cx="635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theta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647FA7-3B23-4B43-AE41-C23EF4FB6D8D}"/>
              </a:ext>
            </a:extLst>
          </p:cNvPr>
          <p:cNvSpPr txBox="1"/>
          <p:nvPr/>
        </p:nvSpPr>
        <p:spPr>
          <a:xfrm>
            <a:off x="5393531" y="962342"/>
            <a:ext cx="971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maxDist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457CE9-6274-468D-A753-37EC2891D44D}"/>
              </a:ext>
            </a:extLst>
          </p:cNvPr>
          <p:cNvSpPr/>
          <p:nvPr/>
        </p:nvSpPr>
        <p:spPr>
          <a:xfrm>
            <a:off x="3164681" y="1535906"/>
            <a:ext cx="1407319" cy="10715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433EAA-882D-4767-9371-C651FC486F3C}"/>
              </a:ext>
            </a:extLst>
          </p:cNvPr>
          <p:cNvSpPr txBox="1"/>
          <p:nvPr/>
        </p:nvSpPr>
        <p:spPr>
          <a:xfrm>
            <a:off x="3550444" y="962342"/>
            <a:ext cx="5597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triplet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Method</a:t>
            </a:r>
            <a:endParaRPr dirty="0"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952450"/>
            <a:ext cx="3438769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400" dirty="0"/>
              <a:t>20 natural amino acids -&gt; each key is a triplet, means combination of three amino acids -&gt; 20C3 = 1140 combinations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400" dirty="0"/>
              <a:t>      Each key must fall in one of these combinations, e.g. ALA-VAL-GLY, TRP-SER-LEU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400" dirty="0"/>
              <a:t>Each key may not have more than one occurence </a:t>
            </a:r>
            <a:endParaRPr sz="14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400" dirty="0"/>
              <a:t>Each occurrence have one theta (range 1-29) value [y-axis] and one maxdist (range 1-35) value [x-axis]. </a:t>
            </a:r>
            <a:endParaRPr sz="14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400" dirty="0"/>
              <a:t>Color code/</a:t>
            </a:r>
            <a:r>
              <a:rPr lang="en-US" sz="1400" dirty="0"/>
              <a:t>numeric code</a:t>
            </a:r>
            <a:r>
              <a:rPr lang="en" sz="1400" dirty="0"/>
              <a:t> each cell (</a:t>
            </a:r>
            <a:r>
              <a:rPr lang="en-US" sz="1400" dirty="0" err="1"/>
              <a:t>i,j</a:t>
            </a:r>
            <a:r>
              <a:rPr lang="en-US" sz="1400" dirty="0"/>
              <a:t>)</a:t>
            </a:r>
            <a:r>
              <a:rPr lang="en" sz="1400" dirty="0"/>
              <a:t> based </a:t>
            </a:r>
            <a:r>
              <a:rPr lang="en-US" sz="1400" dirty="0"/>
              <a:t>on frequency of the key</a:t>
            </a:r>
            <a:endParaRPr sz="16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142917F-7EF2-4FF2-843D-32EEFD8837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0607729"/>
              </p:ext>
            </p:extLst>
          </p:nvPr>
        </p:nvGraphicFramePr>
        <p:xfrm>
          <a:off x="3871915" y="1450181"/>
          <a:ext cx="3004892" cy="3493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E5A1A20-E0AB-455D-95EA-5C59632F948B}"/>
              </a:ext>
            </a:extLst>
          </p:cNvPr>
          <p:cNvSpPr/>
          <p:nvPr/>
        </p:nvSpPr>
        <p:spPr>
          <a:xfrm>
            <a:off x="7050881" y="671513"/>
            <a:ext cx="1607344" cy="1393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A5F1977-2E4F-4345-94DB-F608EB81A993}"/>
              </a:ext>
            </a:extLst>
          </p:cNvPr>
          <p:cNvCxnSpPr>
            <a:cxnSpLocks/>
          </p:cNvCxnSpPr>
          <p:nvPr/>
        </p:nvCxnSpPr>
        <p:spPr>
          <a:xfrm flipV="1">
            <a:off x="6284121" y="1244214"/>
            <a:ext cx="688179" cy="5437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D166FD7-7BAA-4DEB-8721-4FD697362E41}"/>
              </a:ext>
            </a:extLst>
          </p:cNvPr>
          <p:cNvSpPr txBox="1"/>
          <p:nvPr/>
        </p:nvSpPr>
        <p:spPr>
          <a:xfrm>
            <a:off x="6661547" y="655834"/>
            <a:ext cx="500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C3AEA5-0B99-4ED1-BF7B-9CC3BADC6E0D}"/>
              </a:ext>
            </a:extLst>
          </p:cNvPr>
          <p:cNvSpPr txBox="1"/>
          <p:nvPr/>
        </p:nvSpPr>
        <p:spPr>
          <a:xfrm>
            <a:off x="8386766" y="2060674"/>
            <a:ext cx="4786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35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84D02DA-E603-4604-A179-C04E5406D079}"/>
              </a:ext>
            </a:extLst>
          </p:cNvPr>
          <p:cNvCxnSpPr/>
          <p:nvPr/>
        </p:nvCxnSpPr>
        <p:spPr>
          <a:xfrm>
            <a:off x="7272337" y="671510"/>
            <a:ext cx="0" cy="139303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7BF8630-A2F5-4E2C-82CD-F6F9CC09BA48}"/>
              </a:ext>
            </a:extLst>
          </p:cNvPr>
          <p:cNvCxnSpPr/>
          <p:nvPr/>
        </p:nvCxnSpPr>
        <p:spPr>
          <a:xfrm>
            <a:off x="7489031" y="671512"/>
            <a:ext cx="0" cy="139303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26A5172-46E8-42B2-9F4A-1277C9669117}"/>
              </a:ext>
            </a:extLst>
          </p:cNvPr>
          <p:cNvCxnSpPr/>
          <p:nvPr/>
        </p:nvCxnSpPr>
        <p:spPr>
          <a:xfrm>
            <a:off x="7670008" y="671509"/>
            <a:ext cx="0" cy="139303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10C5469-C680-466A-927A-22845CD17681}"/>
              </a:ext>
            </a:extLst>
          </p:cNvPr>
          <p:cNvCxnSpPr/>
          <p:nvPr/>
        </p:nvCxnSpPr>
        <p:spPr>
          <a:xfrm>
            <a:off x="7854553" y="671507"/>
            <a:ext cx="0" cy="139303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FC5B4B-A7B6-4B18-8ABF-C0DD76DF872E}"/>
              </a:ext>
            </a:extLst>
          </p:cNvPr>
          <p:cNvCxnSpPr/>
          <p:nvPr/>
        </p:nvCxnSpPr>
        <p:spPr>
          <a:xfrm>
            <a:off x="8039101" y="671508"/>
            <a:ext cx="0" cy="139303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08658C9-177C-46F8-AA08-FD0EC766AE79}"/>
              </a:ext>
            </a:extLst>
          </p:cNvPr>
          <p:cNvCxnSpPr/>
          <p:nvPr/>
        </p:nvCxnSpPr>
        <p:spPr>
          <a:xfrm>
            <a:off x="8493919" y="671505"/>
            <a:ext cx="0" cy="139303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DDD7C84-6635-46CA-B286-E66832151563}"/>
              </a:ext>
            </a:extLst>
          </p:cNvPr>
          <p:cNvCxnSpPr/>
          <p:nvPr/>
        </p:nvCxnSpPr>
        <p:spPr>
          <a:xfrm>
            <a:off x="8339137" y="671505"/>
            <a:ext cx="0" cy="139303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406F4EC-5239-4689-AA18-5B001C59C4DB}"/>
              </a:ext>
            </a:extLst>
          </p:cNvPr>
          <p:cNvCxnSpPr/>
          <p:nvPr/>
        </p:nvCxnSpPr>
        <p:spPr>
          <a:xfrm>
            <a:off x="8177214" y="671506"/>
            <a:ext cx="0" cy="139303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48A9D52-CCF0-47A9-9AD3-557D1AE3C96C}"/>
              </a:ext>
            </a:extLst>
          </p:cNvPr>
          <p:cNvCxnSpPr/>
          <p:nvPr/>
        </p:nvCxnSpPr>
        <p:spPr>
          <a:xfrm>
            <a:off x="7050881" y="1017725"/>
            <a:ext cx="160734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F1664D5-C568-4C33-A4CE-EC825C6416D5}"/>
              </a:ext>
            </a:extLst>
          </p:cNvPr>
          <p:cNvCxnSpPr/>
          <p:nvPr/>
        </p:nvCxnSpPr>
        <p:spPr>
          <a:xfrm>
            <a:off x="7050881" y="1243854"/>
            <a:ext cx="160734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A3C5F5A-C223-4BFC-8FAB-13C5C14389B1}"/>
              </a:ext>
            </a:extLst>
          </p:cNvPr>
          <p:cNvCxnSpPr/>
          <p:nvPr/>
        </p:nvCxnSpPr>
        <p:spPr>
          <a:xfrm>
            <a:off x="7050881" y="1417973"/>
            <a:ext cx="160734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21B3FCE-0F6F-470F-B788-E9386425195E}"/>
              </a:ext>
            </a:extLst>
          </p:cNvPr>
          <p:cNvCxnSpPr/>
          <p:nvPr/>
        </p:nvCxnSpPr>
        <p:spPr>
          <a:xfrm>
            <a:off x="7050881" y="1623248"/>
            <a:ext cx="160734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A0C73DE-BA38-4FF8-BC1A-2229D63F6380}"/>
              </a:ext>
            </a:extLst>
          </p:cNvPr>
          <p:cNvCxnSpPr/>
          <p:nvPr/>
        </p:nvCxnSpPr>
        <p:spPr>
          <a:xfrm>
            <a:off x="7050881" y="1859009"/>
            <a:ext cx="160734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5803E84-6BAA-4B5F-8891-4C8CB39B5407}"/>
              </a:ext>
            </a:extLst>
          </p:cNvPr>
          <p:cNvCxnSpPr/>
          <p:nvPr/>
        </p:nvCxnSpPr>
        <p:spPr>
          <a:xfrm>
            <a:off x="7050881" y="831006"/>
            <a:ext cx="160734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473BC6A6-29FD-4414-9212-A032B9F5083F}"/>
              </a:ext>
            </a:extLst>
          </p:cNvPr>
          <p:cNvSpPr/>
          <p:nvPr/>
        </p:nvSpPr>
        <p:spPr>
          <a:xfrm>
            <a:off x="7480001" y="1429569"/>
            <a:ext cx="210247" cy="19367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E73B89B-B48A-4F1C-8CE7-87F67F23003E}"/>
              </a:ext>
            </a:extLst>
          </p:cNvPr>
          <p:cNvCxnSpPr/>
          <p:nvPr/>
        </p:nvCxnSpPr>
        <p:spPr>
          <a:xfrm flipV="1">
            <a:off x="7585124" y="1623248"/>
            <a:ext cx="0" cy="13056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3C6499D-26B7-47EB-BA19-EED8BC004F8F}"/>
              </a:ext>
            </a:extLst>
          </p:cNvPr>
          <p:cNvSpPr txBox="1"/>
          <p:nvPr/>
        </p:nvSpPr>
        <p:spPr>
          <a:xfrm>
            <a:off x="7145915" y="2928937"/>
            <a:ext cx="189092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Key: 8048111, </a:t>
            </a:r>
            <a:r>
              <a:rPr lang="en-US" sz="1200" dirty="0" err="1"/>
              <a:t>freq</a:t>
            </a:r>
            <a:r>
              <a:rPr lang="en-US" sz="1200" dirty="0"/>
              <a:t>: 7</a:t>
            </a:r>
          </a:p>
          <a:p>
            <a:r>
              <a:rPr lang="en-US" sz="1200" dirty="0"/>
              <a:t>Theta: 11,  </a:t>
            </a:r>
            <a:r>
              <a:rPr lang="en-US" sz="1200" dirty="0" err="1"/>
              <a:t>maxDist</a:t>
            </a:r>
            <a:r>
              <a:rPr lang="en-US" sz="1200" dirty="0"/>
              <a:t>: 18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9267E3D-ADFC-4AEC-BFD8-AC5099E1EDEB}"/>
              </a:ext>
            </a:extLst>
          </p:cNvPr>
          <p:cNvSpPr txBox="1"/>
          <p:nvPr/>
        </p:nvSpPr>
        <p:spPr>
          <a:xfrm>
            <a:off x="6794898" y="1414441"/>
            <a:ext cx="500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11</a:t>
            </a: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10BE536-4A9D-4E89-B214-E50937314CD0}"/>
              </a:ext>
            </a:extLst>
          </p:cNvPr>
          <p:cNvSpPr txBox="1"/>
          <p:nvPr/>
        </p:nvSpPr>
        <p:spPr>
          <a:xfrm>
            <a:off x="7463680" y="2068070"/>
            <a:ext cx="500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18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F83FC1B-B549-46D1-A9FF-9049EB639CA0}"/>
              </a:ext>
            </a:extLst>
          </p:cNvPr>
          <p:cNvSpPr/>
          <p:nvPr/>
        </p:nvSpPr>
        <p:spPr>
          <a:xfrm>
            <a:off x="5879306" y="1623248"/>
            <a:ext cx="800942" cy="4448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TRP-SER-LEU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7FFA8C0-90F5-4458-BA79-E4BF1BF2B8CA}"/>
              </a:ext>
            </a:extLst>
          </p:cNvPr>
          <p:cNvSpPr/>
          <p:nvPr/>
        </p:nvSpPr>
        <p:spPr>
          <a:xfrm>
            <a:off x="4986338" y="1623248"/>
            <a:ext cx="790578" cy="437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ALA-VAL-GLY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5D3EF-6FCD-4577-9E06-7CD6E1A6F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16CB2-6659-42C6-AFC4-6F21DF536D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Input: An image for each protein and it’s label</a:t>
            </a:r>
          </a:p>
          <a:p>
            <a:r>
              <a:rPr lang="en-US" dirty="0"/>
              <a:t>Output: Which protein class it belongs to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Apply classification algorithm/ machine learning algorithm to predict the protein class for a new protein. </a:t>
            </a:r>
          </a:p>
          <a:p>
            <a:pPr marL="114300" indent="0">
              <a:buNone/>
            </a:pPr>
            <a:r>
              <a:rPr lang="en-US" dirty="0"/>
              <a:t>Naïve Bayes/ k-nearest neighbor/ Neural Network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Challenge: Handling huge input </a:t>
            </a:r>
          </a:p>
        </p:txBody>
      </p:sp>
    </p:spTree>
    <p:extLst>
      <p:ext uri="{BB962C8B-B14F-4D97-AF65-F5344CB8AC3E}">
        <p14:creationId xmlns:p14="http://schemas.microsoft.com/office/powerpoint/2010/main" val="327197393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206</Words>
  <Application>Microsoft Office PowerPoint</Application>
  <PresentationFormat>On-screen Show (16:9)</PresentationFormat>
  <Paragraphs>35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Machine Learning based Protein Classification</vt:lpstr>
      <vt:lpstr>Problem Statement</vt:lpstr>
      <vt:lpstr>Data Format</vt:lpstr>
      <vt:lpstr>Method</vt:lpstr>
      <vt:lpstr>Method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based Protein Classification</dc:title>
  <cp:lastModifiedBy>Titli Sarkar</cp:lastModifiedBy>
  <cp:revision>5</cp:revision>
  <dcterms:modified xsi:type="dcterms:W3CDTF">2020-03-10T11:57:17Z</dcterms:modified>
</cp:coreProperties>
</file>